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80" r:id="rId2"/>
    <p:sldId id="281" r:id="rId3"/>
    <p:sldId id="330" r:id="rId4"/>
    <p:sldId id="282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31" r:id="rId24"/>
    <p:sldId id="313" r:id="rId25"/>
    <p:sldId id="256" r:id="rId26"/>
    <p:sldId id="257" r:id="rId27"/>
    <p:sldId id="276" r:id="rId28"/>
    <p:sldId id="285" r:id="rId29"/>
    <p:sldId id="263" r:id="rId30"/>
    <p:sldId id="262" r:id="rId31"/>
    <p:sldId id="264" r:id="rId32"/>
    <p:sldId id="266" r:id="rId33"/>
    <p:sldId id="267" r:id="rId34"/>
    <p:sldId id="286" r:id="rId35"/>
    <p:sldId id="287" r:id="rId36"/>
    <p:sldId id="288" r:id="rId37"/>
    <p:sldId id="260" r:id="rId38"/>
    <p:sldId id="265" r:id="rId39"/>
    <p:sldId id="289" r:id="rId40"/>
    <p:sldId id="268" r:id="rId41"/>
    <p:sldId id="290" r:id="rId42"/>
    <p:sldId id="291" r:id="rId43"/>
    <p:sldId id="292" r:id="rId44"/>
    <p:sldId id="269" r:id="rId45"/>
    <p:sldId id="273" r:id="rId46"/>
    <p:sldId id="277" r:id="rId47"/>
    <p:sldId id="271" r:id="rId48"/>
    <p:sldId id="294" r:id="rId49"/>
    <p:sldId id="275" r:id="rId50"/>
    <p:sldId id="33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5" r:id="rId60"/>
    <p:sldId id="322" r:id="rId61"/>
    <p:sldId id="324" r:id="rId62"/>
    <p:sldId id="328" r:id="rId63"/>
    <p:sldId id="323" r:id="rId64"/>
    <p:sldId id="327" r:id="rId65"/>
    <p:sldId id="326" r:id="rId66"/>
    <p:sldId id="329" r:id="rId67"/>
    <p:sldId id="332" r:id="rId68"/>
    <p:sldId id="258" r:id="rId69"/>
    <p:sldId id="259" r:id="rId70"/>
    <p:sldId id="261" r:id="rId71"/>
    <p:sldId id="270" r:id="rId72"/>
    <p:sldId id="278" r:id="rId73"/>
    <p:sldId id="27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35" autoAdjust="0"/>
  </p:normalViewPr>
  <p:slideViewPr>
    <p:cSldViewPr snapToGrid="0">
      <p:cViewPr varScale="1">
        <p:scale>
          <a:sx n="56" d="100"/>
          <a:sy n="56" d="100"/>
        </p:scale>
        <p:origin x="12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DE219-93F8-42AD-B69F-489FB4F8BDFC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0FC12-ECBB-4D71-A51B-CF5C9468E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80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Ši dalis klausytojams pateikiama tam, kad jie geriau suvoktų, koks didelis informacijos kiekis turi būti įsisąvintas, kad taptum</a:t>
            </a:r>
            <a:r>
              <a:rPr lang="lt-LT" baseline="0" dirty="0" smtClean="0"/>
              <a:t> profesionaliu šauliu-žvalgu. Todėl stebėtojo funkcija ir yra pradinis žingsnis, kurį žengti (išmokti) yra pajėgus bet kuris šaulys. Tolimesnis lavinimasis šia tema jau yra vėlesnio mokymosi užduotis.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969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Priešlėktuvinės</a:t>
            </a:r>
            <a:r>
              <a:rPr lang="lt-LT" baseline="0" dirty="0" smtClean="0"/>
              <a:t> gynybos šarvuotis ZSU 23-4 Šilka.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88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BTR-82A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313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Dalyviai trumpai stebi</a:t>
            </a:r>
            <a:r>
              <a:rPr lang="lt-LT" baseline="0" dirty="0" smtClean="0"/>
              <a:t> kovinės technikos iliustraciją ir arba bendromis pastangomis, arba lektoriui paprašius vieno ar kito šaulio, ją apibūdina.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61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SNAR-10 - artilerijos žvalgybinis šarvuotis ugnies koreguotojas arba priešo minosvaidžių ir artilerijos ugnies pozicijų aptikimo priemonė (divizija).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24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R-165B – ryšių-valdymo</a:t>
            </a:r>
            <a:r>
              <a:rPr lang="lt-LT" baseline="0" dirty="0" smtClean="0"/>
              <a:t> mašina (pulkas)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93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MBD-ZSU-23-2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97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Žvalgybinio pranešimo forma</a:t>
            </a:r>
            <a:r>
              <a:rPr lang="lt-LT" baseline="0" dirty="0" smtClean="0"/>
              <a:t> yra pateikiama savarankiško mokymosi knygelės pabaigoje. Reikia tik atsišviesti tiek egzempliorių, kiek yra užsiėmime dalyvių.</a:t>
            </a:r>
            <a:r>
              <a:rPr lang="lt-LT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31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2S9 </a:t>
            </a:r>
            <a:r>
              <a:rPr lang="lt-LT" dirty="0" smtClean="0"/>
              <a:t>NONA</a:t>
            </a:r>
          </a:p>
          <a:p>
            <a:endParaRPr lang="lt-LT" dirty="0" smtClean="0"/>
          </a:p>
          <a:p>
            <a:r>
              <a:rPr lang="lt-LT" dirty="0" smtClean="0"/>
              <a:t>Galima žvalgybinius</a:t>
            </a:r>
            <a:r>
              <a:rPr lang="lt-LT" baseline="0" dirty="0" smtClean="0"/>
              <a:t> pranešimus (kontrolinius testus) surinkti ir peržiūrėti, kad susidaryti, kaip gerai žinias įsisavino šauliai.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65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Lektorius apibendrina užsiėmimą, akcentuoja žvalgybinio pranešimo nuoseklumą ir konkretumą,</a:t>
            </a:r>
            <a:r>
              <a:rPr lang="lt-LT" baseline="0" dirty="0" smtClean="0"/>
              <a:t> atsako į klausimus, naudoja Girk-Peik-Girk principą.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514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Apie</a:t>
            </a:r>
            <a:r>
              <a:rPr lang="lt-LT" baseline="0" dirty="0" smtClean="0"/>
              <a:t> šias sistemas pirmiausia kalbama todėl, kad jos labai plačiai naudotos pastarųjų dviejų dešimtmečių Rusijos karuose su kaimynais. Tuo pačiu šauliams parodoma, kiek daug informacijos ateityje dar reikės įsisąvinti.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98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SPTRK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825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Atsarginės nuotraukos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51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Atsarginės nuotraukos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17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Atsarginės nuotraukos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11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Atsarginės nuotraukos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199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Atsarginės nuotraukos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64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Atsarginės nuotraukos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1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MTU-20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9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Su-25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5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IL-76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3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Pagrindinis kovos tankas T-72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2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Plaukiojantis tankas PT-76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67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PRM-4M DEITERIJ – artilerijos</a:t>
            </a:r>
            <a:r>
              <a:rPr lang="lt-LT" baseline="0" dirty="0" smtClean="0"/>
              <a:t> žvalgybinis šarvuotis ugnies koreguotojas arba priešo minosvaidžių ir artilerijos ugnies pozicijų aptikimo priemonė (pulkas).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149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T-90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0FC12-ECBB-4D71-A51B-CF5C9468E07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63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5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32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0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23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17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58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2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63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79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2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01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8F6FE-C8FD-4C1B-8493-6E8E80FAD9B7}" type="datetimeFigureOut">
              <a:rPr lang="en-GB" smtClean="0"/>
              <a:t>16/04/2015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8B782-46CF-43A4-9E0D-98D5E93AC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8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Stebėtojo mokymas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I dalis. Technikos apibūdinimas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414" y="5588022"/>
            <a:ext cx="877900" cy="1255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7314" y="5892800"/>
            <a:ext cx="585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/>
              <a:t>Kariuomenės kūrėjas, </a:t>
            </a:r>
            <a:r>
              <a:rPr lang="lt-LT" dirty="0" smtClean="0"/>
              <a:t>šaulys, LŠS kovinio rengimo specialistas</a:t>
            </a:r>
            <a:endParaRPr lang="lt-LT" dirty="0" smtClean="0"/>
          </a:p>
          <a:p>
            <a:r>
              <a:rPr lang="lt-LT" dirty="0"/>
              <a:t>a</a:t>
            </a:r>
            <a:r>
              <a:rPr lang="lt-LT" dirty="0" smtClean="0"/>
              <a:t>ts. mjr. Albertas Daugirdas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199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Tankai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05" y="1567543"/>
            <a:ext cx="7921610" cy="52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Prieštankinės paskirties kovinė technika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9426" y="1374207"/>
            <a:ext cx="8331200" cy="54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1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Minosvaidžiai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1" y="1494971"/>
            <a:ext cx="11604271" cy="50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58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Lauko artilerija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942" y="1407886"/>
            <a:ext cx="8033425" cy="53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1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Priešlėktuvinės gynybos priemonės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886" y="1799772"/>
            <a:ext cx="7488412" cy="49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3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Taktinės ir operatyvinės-taktinės raketos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111" y="1690688"/>
            <a:ext cx="922734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3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Ryšių ir valdymo technika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109" y="1690688"/>
            <a:ext cx="7745236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Apsaugos nuo masinio naikinimo ginklų technika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12" y="1843314"/>
            <a:ext cx="11447074" cy="43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0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Inžinerinė technika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0204" y="1531032"/>
            <a:ext cx="911159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3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Sraigtasparniai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903" y="1676175"/>
            <a:ext cx="829105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Tikslas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 smtClean="0"/>
              <a:t>Gebėti apibūdinti techniką pagal būdingus bruožus ir parengti stebėtojo pranešimą Lietuvos kariuomenės taktinei žvalgybai.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09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Naikintuvai ir bombonešiai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2150" y="1364344"/>
            <a:ext cx="7334314" cy="54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33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Transportiniai lėktuvai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8498" y="1320801"/>
            <a:ext cx="9314018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Nepilotuojami lėktuvai-žvalgai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301" y="1779181"/>
            <a:ext cx="9133242" cy="49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Techniką apibūdinantys </a:t>
            </a:r>
            <a:r>
              <a:rPr lang="lt-LT" b="1" dirty="0" smtClean="0"/>
              <a:t>požymiai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28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/>
              <a:t>Techniką</a:t>
            </a:r>
            <a:r>
              <a:rPr lang="en-GB" b="1" dirty="0"/>
              <a:t> </a:t>
            </a:r>
            <a:r>
              <a:rPr lang="en-GB" b="1" dirty="0" err="1"/>
              <a:t>apibūdinantys</a:t>
            </a:r>
            <a:r>
              <a:rPr lang="en-GB" b="1" dirty="0"/>
              <a:t> </a:t>
            </a:r>
            <a:r>
              <a:rPr lang="lt-LT" b="1" dirty="0" smtClean="0"/>
              <a:t>požymiai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6000" dirty="0" smtClean="0"/>
              <a:t>Važiuoklė</a:t>
            </a:r>
          </a:p>
          <a:p>
            <a:r>
              <a:rPr lang="lt-LT" sz="6000" dirty="0" smtClean="0"/>
              <a:t>Bokštelis </a:t>
            </a:r>
          </a:p>
          <a:p>
            <a:r>
              <a:rPr lang="lt-LT" sz="6000" dirty="0" smtClean="0"/>
              <a:t>Ginkluotė </a:t>
            </a:r>
          </a:p>
          <a:p>
            <a:r>
              <a:rPr lang="lt-LT" sz="6000" dirty="0" smtClean="0"/>
              <a:t>Ypatingi bruožai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90508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Važiuoklė - ratinė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1690688"/>
            <a:ext cx="6825494" cy="5119121"/>
          </a:xfrm>
        </p:spPr>
      </p:pic>
    </p:spTree>
    <p:extLst>
      <p:ext uri="{BB962C8B-B14F-4D97-AF65-F5344CB8AC3E}">
        <p14:creationId xmlns:p14="http://schemas.microsoft.com/office/powerpoint/2010/main" val="472340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Važiuoklė - vikšrinė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9" y="1690688"/>
            <a:ext cx="6889748" cy="5167311"/>
          </a:xfrm>
        </p:spPr>
      </p:pic>
    </p:spTree>
    <p:extLst>
      <p:ext uri="{BB962C8B-B14F-4D97-AF65-F5344CB8AC3E}">
        <p14:creationId xmlns:p14="http://schemas.microsoft.com/office/powerpoint/2010/main" val="2155632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Važiuoklė – kabantis vikšras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30" y="1753558"/>
            <a:ext cx="7111999" cy="50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4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Važiuoklė – įtemptas vikšras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451429"/>
            <a:ext cx="7061801" cy="5289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56" y="5041453"/>
            <a:ext cx="20029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Palaikomieji ratukai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076" y="6110514"/>
            <a:ext cx="23791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Atraminiai/kelio ratukai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101943" y="4592989"/>
            <a:ext cx="18672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Varantysis ratukas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2556" y="4215617"/>
            <a:ext cx="20994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Kreipiantysis ratukas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24376" y="4342700"/>
            <a:ext cx="1026824" cy="4349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394253" y="5542197"/>
            <a:ext cx="2032604" cy="7570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15540" y="4910042"/>
            <a:ext cx="2587089" cy="296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1"/>
          </p:cNvCxnSpPr>
          <p:nvPr/>
        </p:nvCxnSpPr>
        <p:spPr>
          <a:xfrm flipH="1">
            <a:off x="6986784" y="4777655"/>
            <a:ext cx="3115159" cy="3713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02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Bokštelis - priekyje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56" y="2075543"/>
            <a:ext cx="7191665" cy="47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Kodėl šaulys turi gebėti atpažinti kovinę techniką?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LŠS savo pajėgumais remia Lietuvos kariuomenę.</a:t>
            </a:r>
          </a:p>
          <a:p>
            <a:r>
              <a:rPr lang="lt-LT" dirty="0" smtClean="0"/>
              <a:t>Lietuvos kariuomenei būtina turėti savo ,,akis ir ausis“ visoje Lietuvos teritorijoje, kad galėtų nuspėti priešo veiksmus ir smūgį sukoncentruoti ten, kur jo labiausiai reikia.</a:t>
            </a:r>
          </a:p>
          <a:p>
            <a:r>
              <a:rPr lang="lt-LT" dirty="0" smtClean="0"/>
              <a:t>Kovinę techniką gali atpažinti ir informaciją Lietuvos kariuomenės žvalgybai perduoti visi šauliai – nuo jaunųjų iki senjorų.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539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/>
              <a:t>Bokštelis</a:t>
            </a:r>
            <a:r>
              <a:rPr lang="en-GB" b="1" dirty="0"/>
              <a:t> - </a:t>
            </a:r>
            <a:r>
              <a:rPr lang="lt-LT" b="1" dirty="0" smtClean="0"/>
              <a:t>viduryje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24" y="1814286"/>
            <a:ext cx="6724952" cy="50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4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/>
              <a:t>Bokštelis</a:t>
            </a:r>
            <a:r>
              <a:rPr lang="en-GB" b="1" dirty="0"/>
              <a:t> - </a:t>
            </a:r>
            <a:r>
              <a:rPr lang="lt-LT" b="1" dirty="0" smtClean="0"/>
              <a:t>gale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25" y="1821317"/>
            <a:ext cx="8274289" cy="48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60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817"/>
            <a:ext cx="10515600" cy="1325563"/>
          </a:xfrm>
        </p:spPr>
        <p:txBody>
          <a:bodyPr/>
          <a:lstStyle/>
          <a:p>
            <a:pPr algn="ctr"/>
            <a:r>
              <a:rPr lang="lt-LT" b="1" dirty="0" smtClean="0"/>
              <a:t>Ginkluotė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6" y="1836992"/>
            <a:ext cx="6940032" cy="5021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486" y="3106057"/>
            <a:ext cx="19328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Ugnies slopintuvas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2486" y="2029040"/>
            <a:ext cx="20985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Pagrindinis pabūklas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2486" y="3998408"/>
            <a:ext cx="184236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Pastorėjimas????</a:t>
            </a:r>
          </a:p>
          <a:p>
            <a:r>
              <a:rPr lang="lt-LT" dirty="0" smtClean="0"/>
              <a:t>Du trečdaliai nuo </a:t>
            </a:r>
          </a:p>
          <a:p>
            <a:r>
              <a:rPr lang="lt-LT" dirty="0" smtClean="0"/>
              <a:t>lopšio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2486" y="5260091"/>
            <a:ext cx="8023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Lopšys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902857" y="1335319"/>
            <a:ext cx="28212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lt-LT" dirty="0" smtClean="0"/>
              <a:t>Kupolo ginklas - kulkosvaidis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20686" y="2225927"/>
            <a:ext cx="1698171" cy="1249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3"/>
          </p:cNvCxnSpPr>
          <p:nvPr/>
        </p:nvCxnSpPr>
        <p:spPr>
          <a:xfrm>
            <a:off x="2045323" y="3290723"/>
            <a:ext cx="5527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54850" y="3730171"/>
            <a:ext cx="2646179" cy="7299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14885" y="4095122"/>
            <a:ext cx="5297229" cy="1379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87336" y="1704651"/>
            <a:ext cx="2008664" cy="12562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94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Ginkluotė – lygiavamzdis pabūklas su prieštankine raketa virš jo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443" y="1788886"/>
            <a:ext cx="5069114" cy="50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8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Ypatingi bruožai – numeriai, ženklai 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1" y="1744095"/>
            <a:ext cx="5515429" cy="400550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1744095"/>
            <a:ext cx="5835973" cy="4005502"/>
          </a:xfrm>
        </p:spPr>
      </p:pic>
      <p:sp>
        <p:nvSpPr>
          <p:cNvPr id="9" name="Oval 8"/>
          <p:cNvSpPr/>
          <p:nvPr/>
        </p:nvSpPr>
        <p:spPr>
          <a:xfrm>
            <a:off x="7489372" y="2832446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735943" y="2445657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342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Ypatingi bruožai - antenos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51" y="1739748"/>
            <a:ext cx="7719331" cy="5118252"/>
          </a:xfrm>
        </p:spPr>
      </p:pic>
    </p:spTree>
    <p:extLst>
      <p:ext uri="{BB962C8B-B14F-4D97-AF65-F5344CB8AC3E}">
        <p14:creationId xmlns:p14="http://schemas.microsoft.com/office/powerpoint/2010/main" val="2845476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Treniruotė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I dalis </a:t>
            </a:r>
          </a:p>
          <a:p>
            <a:r>
              <a:rPr lang="lt-LT" dirty="0" smtClean="0"/>
              <a:t>APIBŪDINKITE MATOMĄ TECHNIKĄ ŽODŽIU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19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66" y="72573"/>
            <a:ext cx="11740441" cy="66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51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5227" y="159656"/>
            <a:ext cx="12013496" cy="56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83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1227" y="123144"/>
            <a:ext cx="10128872" cy="65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Turinys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Rusijos kariuomenės kovinės technikos rūšys</a:t>
            </a:r>
            <a:endParaRPr lang="en-GB" dirty="0" smtClean="0"/>
          </a:p>
          <a:p>
            <a:r>
              <a:rPr lang="lt-LT" dirty="0" smtClean="0"/>
              <a:t>Techniką apibūdinantys bruožai</a:t>
            </a:r>
          </a:p>
          <a:p>
            <a:r>
              <a:rPr lang="lt-LT" dirty="0" smtClean="0"/>
              <a:t>Treniruotė </a:t>
            </a:r>
          </a:p>
          <a:p>
            <a:r>
              <a:rPr lang="lt-LT" dirty="0" smtClean="0"/>
              <a:t>Stebėtojo pranešimo parengimas-kontrolė</a:t>
            </a:r>
          </a:p>
          <a:p>
            <a:r>
              <a:rPr lang="lt-LT" dirty="0" smtClean="0"/>
              <a:t>Įvadas į naują potemę - Salvinės </a:t>
            </a:r>
            <a:r>
              <a:rPr lang="lt-LT" dirty="0" smtClean="0"/>
              <a:t>ugnies sistemos</a:t>
            </a:r>
          </a:p>
        </p:txBody>
      </p:sp>
    </p:spTree>
    <p:extLst>
      <p:ext uri="{BB962C8B-B14F-4D97-AF65-F5344CB8AC3E}">
        <p14:creationId xmlns:p14="http://schemas.microsoft.com/office/powerpoint/2010/main" val="28780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93" y="210738"/>
            <a:ext cx="9593954" cy="652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6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65" y="108631"/>
            <a:ext cx="8850121" cy="6629047"/>
          </a:xfrm>
        </p:spPr>
      </p:pic>
    </p:spTree>
    <p:extLst>
      <p:ext uri="{BB962C8B-B14F-4D97-AF65-F5344CB8AC3E}">
        <p14:creationId xmlns:p14="http://schemas.microsoft.com/office/powerpoint/2010/main" val="1721716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3" y="108630"/>
            <a:ext cx="9913480" cy="6596970"/>
          </a:xfrm>
        </p:spPr>
      </p:pic>
    </p:spTree>
    <p:extLst>
      <p:ext uri="{BB962C8B-B14F-4D97-AF65-F5344CB8AC3E}">
        <p14:creationId xmlns:p14="http://schemas.microsoft.com/office/powerpoint/2010/main" val="3112797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Treniruotė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II dalis </a:t>
            </a:r>
          </a:p>
          <a:p>
            <a:r>
              <a:rPr lang="lt-LT" dirty="0" smtClean="0"/>
              <a:t>APIBŪDINKITE MATOMĄ TECHNIKĄ RAŠTU SPECIALIOJE PRANEŠIMO FORMOJE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187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40" y="116339"/>
            <a:ext cx="11669034" cy="58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40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14" y="123825"/>
            <a:ext cx="9985828" cy="65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16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57" y="111549"/>
            <a:ext cx="4952665" cy="66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7" y="117998"/>
            <a:ext cx="9943021" cy="66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3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Kontrolinis patikrinimas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III dalis </a:t>
            </a:r>
          </a:p>
          <a:p>
            <a:r>
              <a:rPr lang="lt-LT" dirty="0" smtClean="0"/>
              <a:t>APIBŪDINKITE MATOMĄ TECHNIKĄ RAŠTU SPECIALIOJE PRANEŠIMO FORMOJE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237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76" y="181199"/>
            <a:ext cx="11759550" cy="65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Rusijos kariuomenės šarvuotos technikos rūšys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93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Klausimai?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258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Rusijos kariuomenės salvinės ugnies sistemos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Susipažinimas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88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BM-21 GRAD: šūvio nuotolis 5-20 km; 40 kreipiklių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600" y="1690688"/>
            <a:ext cx="10581200" cy="4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6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BM-22V URAGAN: šūvio nuotolis 8,5-40 km; 16 kreipiklių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961" y="1741204"/>
            <a:ext cx="6276268" cy="51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2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9K58 SMERČ: šūvio nuotolis 20-70 km; 12 kreipiklių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472" y="1690688"/>
            <a:ext cx="6395187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91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TOS-1 BURATINO: šūvio nuotolis 0,6-6 km; 30 kreipiklių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768" y="1690688"/>
            <a:ext cx="7986496" cy="50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5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BM-21A BELGRAD (BALTARUSIJA)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089" y="1690688"/>
            <a:ext cx="1026962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3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b="1" dirty="0" smtClean="0"/>
              <a:t>Treniruotė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smtClean="0"/>
              <a:t>I dalis – atpažinimas pagal tipą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429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07" y="130629"/>
            <a:ext cx="9981371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2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919" y="145143"/>
            <a:ext cx="9600810" cy="65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Šarvuočiai BTR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914" y="1828800"/>
            <a:ext cx="6543475" cy="49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60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9" y="377371"/>
            <a:ext cx="118512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23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195716"/>
            <a:ext cx="11597366" cy="5798683"/>
          </a:xfrm>
        </p:spPr>
      </p:pic>
    </p:spTree>
    <p:extLst>
      <p:ext uri="{BB962C8B-B14F-4D97-AF65-F5344CB8AC3E}">
        <p14:creationId xmlns:p14="http://schemas.microsoft.com/office/powerpoint/2010/main" val="2845785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40" y="168275"/>
            <a:ext cx="8766421" cy="65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777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9" y="124278"/>
            <a:ext cx="9361193" cy="65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196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127" y="109764"/>
            <a:ext cx="9346878" cy="658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0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77" y="0"/>
            <a:ext cx="9653327" cy="660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0" y="142874"/>
            <a:ext cx="10457071" cy="65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7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Klausimai?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324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9" y="1825624"/>
            <a:ext cx="6709833" cy="5032375"/>
          </a:xfrm>
        </p:spPr>
      </p:pic>
    </p:spTree>
    <p:extLst>
      <p:ext uri="{BB962C8B-B14F-4D97-AF65-F5344CB8AC3E}">
        <p14:creationId xmlns:p14="http://schemas.microsoft.com/office/powerpoint/2010/main" val="5643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9" y="1690688"/>
            <a:ext cx="6889748" cy="5167311"/>
          </a:xfrm>
        </p:spPr>
      </p:pic>
    </p:spTree>
    <p:extLst>
      <p:ext uri="{BB962C8B-B14F-4D97-AF65-F5344CB8AC3E}">
        <p14:creationId xmlns:p14="http://schemas.microsoft.com/office/powerpoint/2010/main" val="22888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Pėstininkų kovos mašinos BMP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20" y="1690688"/>
            <a:ext cx="842624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47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3" y="1747951"/>
            <a:ext cx="5905349" cy="4429012"/>
          </a:xfrm>
        </p:spPr>
      </p:pic>
    </p:spTree>
    <p:extLst>
      <p:ext uri="{BB962C8B-B14F-4D97-AF65-F5344CB8AC3E}">
        <p14:creationId xmlns:p14="http://schemas.microsoft.com/office/powerpoint/2010/main" val="30784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711" y="2143593"/>
            <a:ext cx="8561919" cy="47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3150"/>
            <a:ext cx="5811461" cy="4297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813150"/>
            <a:ext cx="5965144" cy="4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6" y="2818318"/>
            <a:ext cx="5373915" cy="3655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849" y="2818318"/>
            <a:ext cx="6112554" cy="38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Desantininkų kovos mašinos BMD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846" y="1690688"/>
            <a:ext cx="6508307" cy="48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Žvalgybos kovos mašinos BRM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150" y="1690688"/>
            <a:ext cx="6898626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0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</TotalTime>
  <Words>616</Words>
  <Application>Microsoft Office PowerPoint</Application>
  <PresentationFormat>Widescreen</PresentationFormat>
  <Paragraphs>134</Paragraphs>
  <Slides>73</Slides>
  <Notes>25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Stebėtojo mokymas</vt:lpstr>
      <vt:lpstr>Tikslas </vt:lpstr>
      <vt:lpstr>Kodėl šaulys turi gebėti atpažinti kovinę techniką?</vt:lpstr>
      <vt:lpstr>Turinys </vt:lpstr>
      <vt:lpstr>Rusijos kariuomenės šarvuotos technikos rūšys</vt:lpstr>
      <vt:lpstr>Šarvuočiai BTR</vt:lpstr>
      <vt:lpstr>Pėstininkų kovos mašinos BMP</vt:lpstr>
      <vt:lpstr>Desantininkų kovos mašinos BMD</vt:lpstr>
      <vt:lpstr>Žvalgybos kovos mašinos BRM</vt:lpstr>
      <vt:lpstr>Tankai </vt:lpstr>
      <vt:lpstr>Prieštankinės paskirties kovinė technika</vt:lpstr>
      <vt:lpstr>Minosvaidžiai </vt:lpstr>
      <vt:lpstr>Lauko artilerija </vt:lpstr>
      <vt:lpstr>Priešlėktuvinės gynybos priemonės</vt:lpstr>
      <vt:lpstr>Taktinės ir operatyvinės-taktinės raketos</vt:lpstr>
      <vt:lpstr>Ryšių ir valdymo technika</vt:lpstr>
      <vt:lpstr>Apsaugos nuo masinio naikinimo ginklų technika</vt:lpstr>
      <vt:lpstr>Inžinerinė technika</vt:lpstr>
      <vt:lpstr>Sraigtasparniai</vt:lpstr>
      <vt:lpstr>Naikintuvai ir bombonešiai</vt:lpstr>
      <vt:lpstr>Transportiniai lėktuvai </vt:lpstr>
      <vt:lpstr>Nepilotuojami lėktuvai-žvalgai</vt:lpstr>
      <vt:lpstr>Techniką apibūdinantys požymiai</vt:lpstr>
      <vt:lpstr>Techniką apibūdinantys požymiai</vt:lpstr>
      <vt:lpstr>Važiuoklė - ratinė </vt:lpstr>
      <vt:lpstr>Važiuoklė - vikšrinė</vt:lpstr>
      <vt:lpstr>Važiuoklė – kabantis vikšras </vt:lpstr>
      <vt:lpstr>Važiuoklė – įtemptas vikšras</vt:lpstr>
      <vt:lpstr>Bokštelis - priekyje</vt:lpstr>
      <vt:lpstr>Bokštelis - viduryje</vt:lpstr>
      <vt:lpstr>Bokštelis - gale</vt:lpstr>
      <vt:lpstr>Ginkluotė</vt:lpstr>
      <vt:lpstr>Ginkluotė – lygiavamzdis pabūklas su prieštankine raketa virš jo </vt:lpstr>
      <vt:lpstr>Ypatingi bruožai – numeriai, ženklai </vt:lpstr>
      <vt:lpstr>Ypatingi bruožai - antenos</vt:lpstr>
      <vt:lpstr>Treniruotė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Treniruotė </vt:lpstr>
      <vt:lpstr>PowerPoint Presentation</vt:lpstr>
      <vt:lpstr>PowerPoint Presentation</vt:lpstr>
      <vt:lpstr>PowerPoint Presentation</vt:lpstr>
      <vt:lpstr>PowerPoint Presentation</vt:lpstr>
      <vt:lpstr>Kontrolinis patikrinimas </vt:lpstr>
      <vt:lpstr>PowerPoint Presentation</vt:lpstr>
      <vt:lpstr>Klausimai?</vt:lpstr>
      <vt:lpstr>Rusijos kariuomenės salvinės ugnies sistemos</vt:lpstr>
      <vt:lpstr>BM-21 GRAD: šūvio nuotolis 5-20 km; 40 kreipiklių</vt:lpstr>
      <vt:lpstr>BM-22V URAGAN: šūvio nuotolis 8,5-40 km; 16 kreipiklių</vt:lpstr>
      <vt:lpstr>9K58 SMERČ: šūvio nuotolis 20-70 km; 12 kreipiklių</vt:lpstr>
      <vt:lpstr>TOS-1 BURATINO: šūvio nuotolis 0,6-6 km; 30 kreipiklių</vt:lpstr>
      <vt:lpstr>BM-21A BELGRAD (BALTARUSIJA)</vt:lpstr>
      <vt:lpstr>Treniruotė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Klausimai?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Albertas</dc:creator>
  <cp:lastModifiedBy>Albertas</cp:lastModifiedBy>
  <cp:revision>98</cp:revision>
  <dcterms:created xsi:type="dcterms:W3CDTF">2015-02-02T07:54:55Z</dcterms:created>
  <dcterms:modified xsi:type="dcterms:W3CDTF">2015-04-16T19:22:24Z</dcterms:modified>
</cp:coreProperties>
</file>