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321" r:id="rId3"/>
    <p:sldId id="330" r:id="rId4"/>
    <p:sldId id="386" r:id="rId5"/>
    <p:sldId id="398" r:id="rId6"/>
    <p:sldId id="400" r:id="rId7"/>
    <p:sldId id="401" r:id="rId8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12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2E668-CBB3-4425-8662-A8A9FF929DCF}" type="datetimeFigureOut">
              <a:rPr lang="lt-LT" smtClean="0"/>
              <a:t>2023-01-18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2EFFD-42EF-4911-92AD-A7EC2CD513C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746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 hasCustomPrompt="1"/>
          </p:nvPr>
        </p:nvSpPr>
        <p:spPr>
          <a:xfrm>
            <a:off x="505095" y="798199"/>
            <a:ext cx="8134846" cy="720080"/>
          </a:xfrm>
        </p:spPr>
        <p:txBody>
          <a:bodyPr/>
          <a:lstStyle>
            <a:lvl1pPr algn="ctr">
              <a:defRPr sz="3600">
                <a:solidFill>
                  <a:srgbClr val="51764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505095" y="1518280"/>
            <a:ext cx="8134846" cy="720080"/>
          </a:xfrm>
        </p:spPr>
        <p:txBody>
          <a:bodyPr/>
          <a:lstStyle>
            <a:lvl1pPr marL="0" indent="0" algn="ctr">
              <a:spcBef>
                <a:spcPts val="700"/>
              </a:spcBef>
              <a:buNone/>
              <a:defRPr sz="2600" b="0">
                <a:solidFill>
                  <a:srgbClr val="36394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7" name="Inhaltsplatzhalter 2"/>
          <p:cNvSpPr txBox="1">
            <a:spLocks noGrp="1"/>
          </p:cNvSpPr>
          <p:nvPr>
            <p:ph idx="10"/>
          </p:nvPr>
        </p:nvSpPr>
        <p:spPr>
          <a:xfrm>
            <a:off x="4643931" y="4041014"/>
            <a:ext cx="3996010" cy="302877"/>
          </a:xfrm>
        </p:spPr>
        <p:txBody>
          <a:bodyPr anchor="t"/>
          <a:lstStyle>
            <a:lvl1pPr marL="0" indent="0" algn="r">
              <a:buNone/>
              <a:defRPr sz="1200"/>
            </a:lvl1pPr>
            <a:lvl2pPr>
              <a:spcBef>
                <a:spcPts val="300"/>
              </a:spcBef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57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6C696-FAA1-854C-BBA5-F129C9A2A17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1FE8380-D5FC-8840-9DC9-A8ED1EEAB62D}" type="datetime4">
              <a:rPr lang="en-US" smtClean="0"/>
              <a:t>January 18, 2023</a:t>
            </a:fld>
            <a:endParaRPr lang="en-US" dirty="0"/>
          </a:p>
        </p:txBody>
      </p:sp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360780" y="274639"/>
            <a:ext cx="8422439" cy="7644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Inhaltsplatzhalter 2"/>
          <p:cNvSpPr txBox="1">
            <a:spLocks noGrp="1"/>
          </p:cNvSpPr>
          <p:nvPr>
            <p:ph idx="1"/>
          </p:nvPr>
        </p:nvSpPr>
        <p:spPr>
          <a:xfrm>
            <a:off x="360781" y="1268757"/>
            <a:ext cx="8422438" cy="4410313"/>
          </a:xfrm>
        </p:spPr>
        <p:txBody>
          <a:bodyPr/>
          <a:lstStyle>
            <a:lvl1pPr>
              <a:defRPr/>
            </a:lvl1pPr>
            <a:lvl2pPr>
              <a:spcBef>
                <a:spcPts val="300"/>
              </a:spcBef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672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6C696-FAA1-854C-BBA5-F129C9A2A17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1FE8380-D5FC-8840-9DC9-A8ED1EEAB62D}" type="datetime4">
              <a:rPr lang="en-US" smtClean="0"/>
              <a:t>January 18, 2023</a:t>
            </a:fld>
            <a:endParaRPr lang="en-US" dirty="0"/>
          </a:p>
        </p:txBody>
      </p:sp>
      <p:sp>
        <p:nvSpPr>
          <p:cNvPr id="5" name="Inhaltsplatzhalter 2"/>
          <p:cNvSpPr txBox="1">
            <a:spLocks noGrp="1"/>
          </p:cNvSpPr>
          <p:nvPr>
            <p:ph idx="1"/>
          </p:nvPr>
        </p:nvSpPr>
        <p:spPr>
          <a:xfrm>
            <a:off x="360781" y="1268757"/>
            <a:ext cx="8422438" cy="4410313"/>
          </a:xfrm>
        </p:spPr>
        <p:txBody>
          <a:bodyPr/>
          <a:lstStyle>
            <a:lvl1pPr>
              <a:defRPr/>
            </a:lvl1pPr>
            <a:lvl2pPr>
              <a:spcBef>
                <a:spcPts val="300"/>
              </a:spcBef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Titel 1"/>
          <p:cNvSpPr txBox="1">
            <a:spLocks noGrp="1"/>
          </p:cNvSpPr>
          <p:nvPr>
            <p:ph type="title"/>
          </p:nvPr>
        </p:nvSpPr>
        <p:spPr>
          <a:xfrm>
            <a:off x="360780" y="281428"/>
            <a:ext cx="8422438" cy="43679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Untertitel 2"/>
          <p:cNvSpPr txBox="1">
            <a:spLocks noGrp="1"/>
          </p:cNvSpPr>
          <p:nvPr>
            <p:ph type="subTitle" idx="4294967295" hasCustomPrompt="1"/>
          </p:nvPr>
        </p:nvSpPr>
        <p:spPr>
          <a:xfrm>
            <a:off x="360780" y="791291"/>
            <a:ext cx="8422439" cy="239086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b="1">
                <a:solidFill>
                  <a:srgbClr val="232A33"/>
                </a:solidFill>
              </a:defRPr>
            </a:lvl1pPr>
          </a:lstStyle>
          <a:p>
            <a:pPr lvl="0"/>
            <a:r>
              <a:rPr lang="en-US" dirty="0"/>
              <a:t>Click to edit Master subtitle style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10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6C696-FAA1-854C-BBA5-F129C9A2A17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1FE8380-D5FC-8840-9DC9-A8ED1EEAB62D}" type="datetime4">
              <a:rPr lang="en-US" smtClean="0"/>
              <a:t>January 18, 2023</a:t>
            </a:fld>
            <a:endParaRPr lang="en-US" dirty="0"/>
          </a:p>
        </p:txBody>
      </p:sp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360780" y="274639"/>
            <a:ext cx="8422439" cy="764479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Inhaltsplatzhalter 2"/>
          <p:cNvSpPr txBox="1">
            <a:spLocks noGrp="1"/>
          </p:cNvSpPr>
          <p:nvPr>
            <p:ph idx="1"/>
          </p:nvPr>
        </p:nvSpPr>
        <p:spPr>
          <a:xfrm>
            <a:off x="4654176" y="1268757"/>
            <a:ext cx="4129042" cy="44247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Inhaltsplatzhalter 3"/>
          <p:cNvSpPr txBox="1">
            <a:spLocks noGrp="1"/>
          </p:cNvSpPr>
          <p:nvPr>
            <p:ph idx="2"/>
          </p:nvPr>
        </p:nvSpPr>
        <p:spPr>
          <a:xfrm>
            <a:off x="360780" y="1268757"/>
            <a:ext cx="4114102" cy="44309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70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6C696-FAA1-854C-BBA5-F129C9A2A17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1FE8380-D5FC-8840-9DC9-A8ED1EEAB62D}" type="datetime4">
              <a:rPr lang="en-US" smtClean="0"/>
              <a:t>January 18, 2023</a:t>
            </a:fld>
            <a:endParaRPr lang="en-US" dirty="0"/>
          </a:p>
        </p:txBody>
      </p:sp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360780" y="274639"/>
            <a:ext cx="8422439" cy="764479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2"/>
          <p:cNvSpPr txBox="1">
            <a:spLocks noGrp="1"/>
          </p:cNvSpPr>
          <p:nvPr>
            <p:ph type="body" idx="1"/>
          </p:nvPr>
        </p:nvSpPr>
        <p:spPr>
          <a:xfrm>
            <a:off x="360780" y="1268758"/>
            <a:ext cx="4136614" cy="63975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Inhaltsplatzhalter 3"/>
          <p:cNvSpPr txBox="1">
            <a:spLocks noGrp="1"/>
          </p:cNvSpPr>
          <p:nvPr>
            <p:ph idx="2"/>
          </p:nvPr>
        </p:nvSpPr>
        <p:spPr>
          <a:xfrm>
            <a:off x="360780" y="1988838"/>
            <a:ext cx="4136614" cy="36888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Textplatzhalter 4"/>
          <p:cNvSpPr txBox="1">
            <a:spLocks noGrp="1"/>
          </p:cNvSpPr>
          <p:nvPr>
            <p:ph type="body" idx="3"/>
          </p:nvPr>
        </p:nvSpPr>
        <p:spPr>
          <a:xfrm>
            <a:off x="4644011" y="1268758"/>
            <a:ext cx="4139207" cy="639759"/>
          </a:xfrm>
        </p:spPr>
        <p:txBody>
          <a:bodyPr anchor="t"/>
          <a:lstStyle>
            <a:lvl1pPr marL="0" indent="0">
              <a:spcBef>
                <a:spcPts val="500"/>
              </a:spcBef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nhaltsplatzhalter 5"/>
          <p:cNvSpPr txBox="1">
            <a:spLocks noGrp="1"/>
          </p:cNvSpPr>
          <p:nvPr>
            <p:ph idx="4"/>
          </p:nvPr>
        </p:nvSpPr>
        <p:spPr>
          <a:xfrm>
            <a:off x="4645023" y="1988838"/>
            <a:ext cx="4138196" cy="36888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6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6C696-FAA1-854C-BBA5-F129C9A2A17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1FE8380-D5FC-8840-9DC9-A8ED1EEAB62D}" type="datetime4">
              <a:rPr lang="en-US" smtClean="0"/>
              <a:t>January 18,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0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6C696-FAA1-854C-BBA5-F129C9A2A17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1FE8380-D5FC-8840-9DC9-A8ED1EEAB62D}" type="datetime4">
              <a:rPr lang="en-US" smtClean="0"/>
              <a:t>January 18,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6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6C696-FAA1-854C-BBA5-F129C9A2A17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1FE8380-D5FC-8840-9DC9-A8ED1EEAB62D}" type="datetime4">
              <a:rPr lang="en-US" smtClean="0"/>
              <a:t>January 18, 2023</a:t>
            </a:fld>
            <a:endParaRPr lang="en-US" dirty="0"/>
          </a:p>
        </p:txBody>
      </p:sp>
      <p:sp>
        <p:nvSpPr>
          <p:cNvPr id="5" name="Bildplatzhalter 2"/>
          <p:cNvSpPr txBox="1">
            <a:spLocks noGrp="1"/>
          </p:cNvSpPr>
          <p:nvPr>
            <p:ph type="pic" idx="4294967295"/>
          </p:nvPr>
        </p:nvSpPr>
        <p:spPr>
          <a:xfrm>
            <a:off x="373529" y="282640"/>
            <a:ext cx="8409689" cy="4476125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/>
              <a:t>Drag picture to placeholder or click icon to add</a:t>
            </a:r>
            <a:endParaRPr lang="de-DE" dirty="0"/>
          </a:p>
        </p:txBody>
      </p:sp>
      <p:sp>
        <p:nvSpPr>
          <p:cNvPr id="6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73529" y="4960247"/>
            <a:ext cx="8409690" cy="72008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48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87A7-4B2F-4213-80BD-3411E792C05E}" type="datetimeFigureOut">
              <a:rPr lang="lt-LT"/>
              <a:pPr>
                <a:defRPr/>
              </a:pPr>
              <a:t>2023-01-18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0C5A-80F4-430A-AD9D-B90B5D138E9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16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60780" y="274639"/>
            <a:ext cx="8422439" cy="7644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60781" y="1268757"/>
            <a:ext cx="8422438" cy="44103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8198184" y="6450625"/>
            <a:ext cx="585034" cy="3319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232A33"/>
                </a:solidFill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fld id="{E0D6C696-FAA1-854C-BBA5-F129C9A2A1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974772" y="6450625"/>
            <a:ext cx="1130326" cy="331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232A33"/>
                </a:solidFill>
                <a:latin typeface="Arial"/>
                <a:cs typeface="Arial"/>
              </a:defRPr>
            </a:lvl1pPr>
          </a:lstStyle>
          <a:p>
            <a:fld id="{91FE8380-D5FC-8840-9DC9-A8ED1EEAB62D}" type="datetime4">
              <a:rPr lang="en-US" smtClean="0"/>
              <a:t>January 18, 2023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71" r:id="rId4"/>
    <p:sldLayoutId id="2147483668" r:id="rId5"/>
    <p:sldLayoutId id="2147483665" r:id="rId6"/>
    <p:sldLayoutId id="2147483666" r:id="rId7"/>
    <p:sldLayoutId id="2147483667" r:id="rId8"/>
    <p:sldLayoutId id="2147483673" r:id="rId9"/>
  </p:sldLayoutIdLst>
  <p:hf hdr="0" ftr="0"/>
  <p:txStyles>
    <p:titleStyle>
      <a:lvl1pPr marL="0" marR="0" lvl="0" indent="0" algn="l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2400" b="1" i="0" u="none" strike="noStrike" kern="1200" cap="none" spc="0" baseline="0">
          <a:solidFill>
            <a:srgbClr val="51764D"/>
          </a:solidFill>
          <a:uFillTx/>
          <a:latin typeface="Arial" pitchFamily="34"/>
          <a:cs typeface="Arial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51764D"/>
        </a:buClr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232A33"/>
          </a:solidFill>
          <a:uFillTx/>
          <a:latin typeface="Arial" pitchFamily="34"/>
          <a:cs typeface="Arial" pitchFamily="34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51764D"/>
        </a:buClr>
        <a:buSzPct val="100000"/>
        <a:buFont typeface="Arial" pitchFamily="34"/>
        <a:buChar char="–"/>
        <a:tabLst/>
        <a:defRPr lang="de-DE" sz="1600" b="0" i="0" u="none" strike="noStrike" kern="1200" cap="none" spc="0" baseline="0">
          <a:solidFill>
            <a:srgbClr val="232A33"/>
          </a:solidFill>
          <a:uFillTx/>
          <a:latin typeface="Arial" pitchFamily="34"/>
          <a:cs typeface="Arial" pitchFamily="34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51764D"/>
        </a:buClr>
        <a:buSzPct val="100000"/>
        <a:buFont typeface="Wingdings" charset="2"/>
        <a:buChar char="§"/>
        <a:tabLst/>
        <a:defRPr lang="de-DE" sz="1400" b="0" i="0" u="none" strike="noStrike" kern="1200" cap="none" spc="0" baseline="0">
          <a:solidFill>
            <a:srgbClr val="232A33"/>
          </a:solidFill>
          <a:uFillTx/>
          <a:latin typeface="Arial" pitchFamily="34"/>
          <a:cs typeface="Arial" pitchFamily="34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51764D"/>
        </a:buClr>
        <a:buSzPct val="100000"/>
        <a:buFont typeface="Courier New" pitchFamily="49" charset="0"/>
        <a:buChar char="o"/>
        <a:tabLst/>
        <a:defRPr lang="de-DE" sz="1200" b="0" i="0" u="none" strike="noStrike" kern="1200" cap="none" spc="0" baseline="0">
          <a:solidFill>
            <a:srgbClr val="232A33"/>
          </a:solidFill>
          <a:uFillTx/>
          <a:latin typeface="Arial" pitchFamily="34"/>
          <a:cs typeface="Arial" pitchFamily="34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51764D"/>
        </a:buClr>
        <a:buSzPct val="100000"/>
        <a:buFont typeface="Arial" pitchFamily="34"/>
        <a:buChar char="»"/>
        <a:tabLst/>
        <a:defRPr lang="de-DE" sz="1200" b="0" i="0" u="none" strike="noStrike" kern="1200" cap="none" spc="0" baseline="0">
          <a:solidFill>
            <a:srgbClr val="232A33"/>
          </a:solidFill>
          <a:uFillTx/>
          <a:latin typeface="Arial" pitchFamily="34"/>
          <a:cs typeface="Arial" pitchFamily="34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liusajunga.lt/" TargetMode="External"/><Relationship Id="rId2" Type="http://schemas.openxmlformats.org/officeDocument/2006/relationships/hyperlink" Target="mailto:liudas.gumbinas@sauliusajunga.l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5" y="469571"/>
            <a:ext cx="8134846" cy="2238003"/>
          </a:xfrm>
        </p:spPr>
        <p:txBody>
          <a:bodyPr/>
          <a:lstStyle/>
          <a:p>
            <a:r>
              <a:rPr lang="en-GB" dirty="0"/>
              <a:t>DĖL </a:t>
            </a:r>
            <a:r>
              <a:rPr lang="lt-LT" dirty="0"/>
              <a:t>1,2 PROC. GYVENTOJŲ PAJAMŲ MOKESČIO SKIRIAMO PARAMAI PASKIRSTYMO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518" y="3272729"/>
            <a:ext cx="4322648" cy="739004"/>
          </a:xfrm>
        </p:spPr>
        <p:txBody>
          <a:bodyPr/>
          <a:lstStyle/>
          <a:p>
            <a:pPr algn="l"/>
            <a:r>
              <a:rPr lang="lt-LT" dirty="0" err="1"/>
              <a:t>ats</a:t>
            </a:r>
            <a:r>
              <a:rPr lang="lt-LT" dirty="0"/>
              <a:t>. mjr. Židrūnas Šadauskis </a:t>
            </a:r>
          </a:p>
          <a:p>
            <a:pPr algn="l"/>
            <a:r>
              <a:rPr lang="lt-LT" dirty="0" err="1">
                <a:hlinkClick r:id="rId2"/>
              </a:rPr>
              <a:t>zidrunas.sadauskis</a:t>
            </a:r>
            <a:r>
              <a:rPr lang="en-US" dirty="0">
                <a:hlinkClick r:id="rId2"/>
              </a:rPr>
              <a:t>@</a:t>
            </a:r>
            <a:r>
              <a:rPr lang="en-US" dirty="0" err="1">
                <a:hlinkClick r:id="rId2"/>
              </a:rPr>
              <a:t>sauliusajunga.lt</a:t>
            </a:r>
            <a:endParaRPr lang="lt-LT" dirty="0"/>
          </a:p>
          <a:p>
            <a:pPr algn="l"/>
            <a:r>
              <a:rPr lang="lt-LT" dirty="0">
                <a:hlinkClick r:id="rId3"/>
              </a:rPr>
              <a:t>www.sauliusajunga.lt</a:t>
            </a:r>
            <a:r>
              <a:rPr lang="lt-LT" dirty="0"/>
              <a:t> </a:t>
            </a:r>
          </a:p>
          <a:p>
            <a:pPr algn="l"/>
            <a:r>
              <a:rPr lang="lt-LT" dirty="0"/>
              <a:t>20</a:t>
            </a:r>
            <a:r>
              <a:rPr lang="en-US" dirty="0"/>
              <a:t>23 01 01</a:t>
            </a:r>
            <a:r>
              <a:rPr lang="lt-LT" dirty="0"/>
              <a:t> d. </a:t>
            </a:r>
            <a:endParaRPr lang="en-US" dirty="0"/>
          </a:p>
          <a:p>
            <a:pPr algn="l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1939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6C696-FAA1-854C-BBA5-F129C9A2A174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1FE8380-D5FC-8840-9DC9-A8ED1EEAB62D}" type="datetime4">
              <a:rPr lang="en-US" smtClean="0"/>
              <a:t>January 18, 2023</a:t>
            </a:fld>
            <a:endParaRPr lang="en-US" dirty="0"/>
          </a:p>
        </p:txBody>
      </p:sp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388706" y="656878"/>
            <a:ext cx="8422439" cy="764479"/>
          </a:xfrm>
        </p:spPr>
        <p:txBody>
          <a:bodyPr/>
          <a:lstStyle/>
          <a:p>
            <a:pPr algn="ctr"/>
            <a:r>
              <a:rPr lang="lt-LT" sz="2800" dirty="0"/>
              <a:t>Gauta parama</a:t>
            </a: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748744"/>
              </p:ext>
            </p:extLst>
          </p:nvPr>
        </p:nvGraphicFramePr>
        <p:xfrm>
          <a:off x="2170113" y="2136775"/>
          <a:ext cx="5500687" cy="29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3549502" imgH="1885950" progId="Excel.Sheet.12">
                  <p:embed/>
                </p:oleObj>
              </mc:Choice>
              <mc:Fallback>
                <p:oleObj name="Worksheet" r:id="rId3" imgW="3549502" imgH="1885950" progId="Excel.Sheet.12">
                  <p:embed/>
                  <p:pic>
                    <p:nvPicPr>
                      <p:cNvPr id="8" name="Content Placeholder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0113" y="2136775"/>
                        <a:ext cx="5500687" cy="292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96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6C696-FAA1-854C-BBA5-F129C9A2A17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A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32A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E8380-D5FC-8840-9DC9-A8ED1EEAB62D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A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18, 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A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948823"/>
              </p:ext>
            </p:extLst>
          </p:nvPr>
        </p:nvGraphicFramePr>
        <p:xfrm>
          <a:off x="746125" y="2300288"/>
          <a:ext cx="7516813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" imgW="6343606" imgH="1905000" progId="Excel.Sheet.12">
                  <p:embed/>
                </p:oleObj>
              </mc:Choice>
              <mc:Fallback>
                <p:oleObj name="Worksheet" r:id="rId3" imgW="6343606" imgH="1905000" progId="Excel.Sheet.12">
                  <p:embed/>
                  <p:pic>
                    <p:nvPicPr>
                      <p:cNvPr id="8" name="Content Placeholder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125" y="2300288"/>
                        <a:ext cx="7516813" cy="225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avadinimas 3">
            <a:extLst>
              <a:ext uri="{FF2B5EF4-FFF2-40B4-BE49-F238E27FC236}">
                <a16:creationId xmlns:a16="http://schemas.microsoft.com/office/drawing/2014/main" id="{75C6478C-DF67-4957-B824-DBE129CD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50" y="497437"/>
            <a:ext cx="8810624" cy="1359938"/>
          </a:xfrm>
        </p:spPr>
        <p:txBody>
          <a:bodyPr/>
          <a:lstStyle/>
          <a:p>
            <a:pPr algn="ctr"/>
            <a:r>
              <a:rPr lang="lt-LT" sz="2800" dirty="0"/>
              <a:t>Per 2019 m. 1,</a:t>
            </a:r>
            <a:r>
              <a:rPr lang="en-US" sz="2800" dirty="0"/>
              <a:t>2 proc. </a:t>
            </a:r>
            <a:r>
              <a:rPr lang="lt-LT" sz="2800" dirty="0"/>
              <a:t>Nuo </a:t>
            </a:r>
            <a:r>
              <a:rPr lang="en-US" sz="2800" dirty="0"/>
              <a:t>GPM </a:t>
            </a:r>
            <a:br>
              <a:rPr lang="en-US" sz="2800" dirty="0"/>
            </a:br>
            <a:r>
              <a:rPr lang="lt-LT" sz="2800" dirty="0"/>
              <a:t>panaudotos lėšos</a:t>
            </a:r>
            <a:br>
              <a:rPr lang="lt-LT" sz="2800" dirty="0"/>
            </a:br>
            <a:r>
              <a:rPr lang="lt-LT" sz="2800" dirty="0"/>
              <a:t> (2018 m. gautos lėšos 19,6 tūkst. </a:t>
            </a:r>
            <a:r>
              <a:rPr lang="lt-LT" sz="2800" dirty="0" err="1"/>
              <a:t>Eur</a:t>
            </a:r>
            <a:r>
              <a:rPr lang="lt-LT" sz="2800" dirty="0"/>
              <a:t>.)</a:t>
            </a:r>
            <a:endParaRPr lang="lt-L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7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6C696-FAA1-854C-BBA5-F129C9A2A17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A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32A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E8380-D5FC-8840-9DC9-A8ED1EEAB62D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A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18, 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A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212350" y="497437"/>
            <a:ext cx="8810624" cy="1359938"/>
          </a:xfrm>
        </p:spPr>
        <p:txBody>
          <a:bodyPr/>
          <a:lstStyle/>
          <a:p>
            <a:pPr algn="ctr"/>
            <a:r>
              <a:rPr lang="lt-LT" sz="2800" dirty="0"/>
              <a:t>Per 2020 m. 1,</a:t>
            </a:r>
            <a:r>
              <a:rPr lang="en-US" sz="2800" dirty="0"/>
              <a:t>2 proc. </a:t>
            </a:r>
            <a:r>
              <a:rPr lang="lt-LT" sz="2800" dirty="0"/>
              <a:t>Nuo </a:t>
            </a:r>
            <a:r>
              <a:rPr lang="en-US" sz="2800" dirty="0"/>
              <a:t>GPM </a:t>
            </a:r>
            <a:br>
              <a:rPr lang="en-US" sz="2800" dirty="0"/>
            </a:br>
            <a:r>
              <a:rPr lang="lt-LT" sz="2800" dirty="0"/>
              <a:t>panaudotos lėšos</a:t>
            </a:r>
            <a:br>
              <a:rPr lang="lt-LT" sz="2800" dirty="0"/>
            </a:br>
            <a:r>
              <a:rPr lang="lt-LT" sz="2800" dirty="0"/>
              <a:t> (2019 m. gautos lėšos 31,4 tūkst. </a:t>
            </a:r>
            <a:r>
              <a:rPr lang="lt-LT" sz="2800" dirty="0" err="1"/>
              <a:t>Eur</a:t>
            </a:r>
            <a:r>
              <a:rPr lang="lt-LT" sz="2800" dirty="0"/>
              <a:t>.)</a:t>
            </a:r>
            <a:endParaRPr lang="lt-LT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77F2F5CE-9767-47FB-B38A-AE18A80CFCE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255742"/>
              </p:ext>
            </p:extLst>
          </p:nvPr>
        </p:nvGraphicFramePr>
        <p:xfrm>
          <a:off x="163884" y="2323301"/>
          <a:ext cx="8790914" cy="341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3" imgW="6083241" imgH="2362121" progId="Excel.Sheet.12">
                  <p:embed/>
                </p:oleObj>
              </mc:Choice>
              <mc:Fallback>
                <p:oleObj name="Worksheet" r:id="rId3" imgW="6083241" imgH="2362121" progId="Excel.Sheet.12">
                  <p:embed/>
                  <p:pic>
                    <p:nvPicPr>
                      <p:cNvPr id="9" name="Content Placeholder 7">
                        <a:extLst>
                          <a:ext uri="{FF2B5EF4-FFF2-40B4-BE49-F238E27FC236}">
                            <a16:creationId xmlns:a16="http://schemas.microsoft.com/office/drawing/2014/main" id="{77F2F5CE-9767-47FB-B38A-AE18A80CF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884" y="2323301"/>
                        <a:ext cx="8790914" cy="3413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44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6C696-FAA1-854C-BBA5-F129C9A2A17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A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32A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E8380-D5FC-8840-9DC9-A8ED1EEAB62D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A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18, 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A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212350" y="497437"/>
            <a:ext cx="8810624" cy="1359938"/>
          </a:xfrm>
        </p:spPr>
        <p:txBody>
          <a:bodyPr/>
          <a:lstStyle/>
          <a:p>
            <a:pPr algn="ctr"/>
            <a:r>
              <a:rPr lang="lt-LT" sz="2800" dirty="0"/>
              <a:t>Per 2021 m. 1,</a:t>
            </a:r>
            <a:r>
              <a:rPr lang="en-US" sz="2800" dirty="0"/>
              <a:t>2 proc. </a:t>
            </a:r>
            <a:r>
              <a:rPr lang="lt-LT" sz="2800" dirty="0"/>
              <a:t>Nuo </a:t>
            </a:r>
            <a:r>
              <a:rPr lang="en-US" sz="2800" dirty="0"/>
              <a:t>GPM </a:t>
            </a:r>
            <a:br>
              <a:rPr lang="en-US" sz="2800" dirty="0"/>
            </a:br>
            <a:r>
              <a:rPr lang="lt-LT" sz="2800" dirty="0"/>
              <a:t>panaudotos lėšos</a:t>
            </a:r>
            <a:br>
              <a:rPr lang="lt-LT" sz="2800" dirty="0"/>
            </a:br>
            <a:r>
              <a:rPr lang="lt-LT" sz="2800" dirty="0"/>
              <a:t> (2020 m. gautos lėšos 31,1 tūkst. </a:t>
            </a:r>
            <a:r>
              <a:rPr lang="lt-LT" sz="2800" dirty="0" err="1"/>
              <a:t>Eur</a:t>
            </a:r>
            <a:r>
              <a:rPr lang="lt-LT" sz="2800" dirty="0"/>
              <a:t>.)</a:t>
            </a:r>
            <a:endParaRPr lang="lt-LT" sz="2800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626763"/>
              </p:ext>
            </p:extLst>
          </p:nvPr>
        </p:nvGraphicFramePr>
        <p:xfrm>
          <a:off x="1073150" y="2336800"/>
          <a:ext cx="72358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3" imgW="6083241" imgH="2362121" progId="Excel.Sheet.12">
                  <p:embed/>
                </p:oleObj>
              </mc:Choice>
              <mc:Fallback>
                <p:oleObj name="Worksheet" r:id="rId3" imgW="6083241" imgH="2362121" progId="Excel.Sheet.12">
                  <p:embed/>
                  <p:pic>
                    <p:nvPicPr>
                      <p:cNvPr id="8" name="Content Placeholder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3150" y="2336800"/>
                        <a:ext cx="7235825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28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6C696-FAA1-854C-BBA5-F129C9A2A17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A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32A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E8380-D5FC-8840-9DC9-A8ED1EEAB62D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A3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18, 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A3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212350" y="497437"/>
            <a:ext cx="8810624" cy="1359938"/>
          </a:xfrm>
        </p:spPr>
        <p:txBody>
          <a:bodyPr/>
          <a:lstStyle/>
          <a:p>
            <a:pPr algn="ctr"/>
            <a:r>
              <a:rPr lang="lt-LT" sz="2800" dirty="0"/>
              <a:t>Per 2022 m. 1,</a:t>
            </a:r>
            <a:r>
              <a:rPr lang="en-US" sz="2800" dirty="0"/>
              <a:t>2 proc. </a:t>
            </a:r>
            <a:r>
              <a:rPr lang="lt-LT" sz="2800" dirty="0"/>
              <a:t>Nuo </a:t>
            </a:r>
            <a:r>
              <a:rPr lang="en-US" sz="2800" dirty="0"/>
              <a:t>GPM </a:t>
            </a:r>
            <a:br>
              <a:rPr lang="en-US" sz="2800" dirty="0"/>
            </a:br>
            <a:r>
              <a:rPr lang="lt-LT" sz="2800" dirty="0"/>
              <a:t>panaudotos lėšos</a:t>
            </a:r>
            <a:br>
              <a:rPr lang="lt-LT" sz="2800" dirty="0"/>
            </a:br>
            <a:r>
              <a:rPr lang="lt-LT" sz="2800" dirty="0"/>
              <a:t> (2021 m. gautos lėšos 30,3 tūkst. Eur.)</a:t>
            </a:r>
            <a:endParaRPr lang="lt-LT" sz="2800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948033"/>
              </p:ext>
            </p:extLst>
          </p:nvPr>
        </p:nvGraphicFramePr>
        <p:xfrm>
          <a:off x="339725" y="2389188"/>
          <a:ext cx="8683249" cy="25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3" imgW="5918082" imgH="1657232" progId="Excel.Sheet.12">
                  <p:embed/>
                </p:oleObj>
              </mc:Choice>
              <mc:Fallback>
                <p:oleObj name="Worksheet" r:id="rId3" imgW="5918082" imgH="1657232" progId="Excel.Sheet.12">
                  <p:embed/>
                  <p:pic>
                    <p:nvPicPr>
                      <p:cNvPr id="8" name="Content Placeholder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725" y="2389188"/>
                        <a:ext cx="8683249" cy="252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21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6C696-FAA1-854C-BBA5-F129C9A2A17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A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32A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E8380-D5FC-8840-9DC9-A8ED1EEAB62D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A3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January 18, 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A3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212350" y="497437"/>
            <a:ext cx="8810624" cy="1359938"/>
          </a:xfrm>
        </p:spPr>
        <p:txBody>
          <a:bodyPr/>
          <a:lstStyle/>
          <a:p>
            <a:pPr algn="ctr"/>
            <a:r>
              <a:rPr lang="lt-LT" sz="2800" dirty="0"/>
              <a:t>Per 2022 m. 1,</a:t>
            </a:r>
            <a:r>
              <a:rPr lang="en-US" sz="2800" dirty="0"/>
              <a:t>2 proc. </a:t>
            </a:r>
            <a:r>
              <a:rPr lang="lt-LT" sz="2800" dirty="0"/>
              <a:t>Nuo </a:t>
            </a:r>
            <a:r>
              <a:rPr lang="en-US" sz="2800" dirty="0"/>
              <a:t>GPM </a:t>
            </a:r>
            <a:br>
              <a:rPr lang="en-US" sz="2800" dirty="0"/>
            </a:br>
            <a:r>
              <a:rPr lang="lt-LT" sz="2800" dirty="0"/>
              <a:t>panaudotos lėšos</a:t>
            </a:r>
            <a:br>
              <a:rPr lang="lt-LT" sz="2800" dirty="0"/>
            </a:br>
            <a:r>
              <a:rPr lang="lt-LT" sz="2800" dirty="0"/>
              <a:t> (2022 m. gautos lėšos 62,1 tūkst. Eur.)</a:t>
            </a:r>
            <a:endParaRPr lang="lt-LT" sz="2800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</p:nvPr>
        </p:nvGraphicFramePr>
        <p:xfrm>
          <a:off x="433999" y="3095104"/>
          <a:ext cx="8171473" cy="128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Worksheet" r:id="rId3" imgW="6083241" imgH="952343" progId="Excel.Sheet.12">
                  <p:embed/>
                </p:oleObj>
              </mc:Choice>
              <mc:Fallback>
                <p:oleObj name="Worksheet" r:id="rId3" imgW="6083241" imgH="952343" progId="Excel.Sheet.12">
                  <p:embed/>
                  <p:pic>
                    <p:nvPicPr>
                      <p:cNvPr id="8" name="Content Placeholder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999" y="3095104"/>
                        <a:ext cx="8171473" cy="1280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80623"/>
      </p:ext>
    </p:extLst>
  </p:cSld>
  <p:clrMapOvr>
    <a:masterClrMapping/>
  </p:clrMapOvr>
</p:sld>
</file>

<file path=ppt/theme/theme1.xml><?xml version="1.0" encoding="utf-8"?>
<a:theme xmlns:a="http://schemas.openxmlformats.org/drawingml/2006/main" name="sauliu_prezentacija">
  <a:themeElements>
    <a:clrScheme name="Sauliu spalvos">
      <a:dk1>
        <a:srgbClr val="000000"/>
      </a:dk1>
      <a:lt1>
        <a:sysClr val="window" lastClr="FFFFFF"/>
      </a:lt1>
      <a:dk2>
        <a:srgbClr val="969696"/>
      </a:dk2>
      <a:lt2>
        <a:srgbClr val="C8BC80"/>
      </a:lt2>
      <a:accent1>
        <a:srgbClr val="BEBEBE"/>
      </a:accent1>
      <a:accent2>
        <a:srgbClr val="66563C"/>
      </a:accent2>
      <a:accent3>
        <a:srgbClr val="51764D"/>
      </a:accent3>
      <a:accent4>
        <a:srgbClr val="363940"/>
      </a:accent4>
      <a:accent5>
        <a:srgbClr val="505050"/>
      </a:accent5>
      <a:accent6>
        <a:srgbClr val="6E6E6E"/>
      </a:accent6>
      <a:hlink>
        <a:srgbClr val="1F77A2"/>
      </a:hlink>
      <a:folHlink>
        <a:srgbClr val="1F77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sauliu_prezentacija.thmx</Template>
  <TotalTime>1994</TotalTime>
  <Words>178</Words>
  <Application>Microsoft Office PowerPoint</Application>
  <PresentationFormat>Demonstracija ekrane (4:3)</PresentationFormat>
  <Paragraphs>23</Paragraphs>
  <Slides>7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2</vt:i4>
      </vt:variant>
      <vt:variant>
        <vt:lpstr>Skaidrių pavadinimai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sauliu_prezentacija</vt:lpstr>
      <vt:lpstr>Worksheet</vt:lpstr>
      <vt:lpstr>„Microsoft Excel“ darbalapis</vt:lpstr>
      <vt:lpstr>DĖL 1,2 PROC. GYVENTOJŲ PAJAMŲ MOKESČIO SKIRIAMO PARAMAI PASKIRSTYMO </vt:lpstr>
      <vt:lpstr>Gauta parama</vt:lpstr>
      <vt:lpstr>Per 2019 m. 1,2 proc. Nuo GPM  panaudotos lėšos  (2018 m. gautos lėšos 19,6 tūkst. Eur.)</vt:lpstr>
      <vt:lpstr>Per 2020 m. 1,2 proc. Nuo GPM  panaudotos lėšos  (2019 m. gautos lėšos 31,4 tūkst. Eur.)</vt:lpstr>
      <vt:lpstr>Per 2021 m. 1,2 proc. Nuo GPM  panaudotos lėšos  (2020 m. gautos lėšos 31,1 tūkst. Eur.)</vt:lpstr>
      <vt:lpstr>Per 2022 m. 1,2 proc. Nuo GPM  panaudotos lėšos  (2021 m. gautos lėšos 30,3 tūkst. Eur.)</vt:lpstr>
      <vt:lpstr>Per 2022 m. 1,2 proc. Nuo GPM  panaudotos lėšos  (2022 m. gautos lėšos 62,1 tūkst. Eur.)</vt:lpstr>
    </vt:vector>
  </TitlesOfParts>
  <Company>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Vilda Vizbare</dc:creator>
  <cp:lastModifiedBy>Mantas Petryla</cp:lastModifiedBy>
  <cp:revision>195</cp:revision>
  <cp:lastPrinted>2023-01-18T10:20:15Z</cp:lastPrinted>
  <dcterms:created xsi:type="dcterms:W3CDTF">2014-09-04T06:38:27Z</dcterms:created>
  <dcterms:modified xsi:type="dcterms:W3CDTF">2023-01-18T10:51:28Z</dcterms:modified>
</cp:coreProperties>
</file>